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150" d="100"/>
          <a:sy n="150" d="100"/>
        </p:scale>
        <p:origin x="-108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C6F28-EB63-FC4B-8C33-0FD47E5A52D7}" type="datetimeFigureOut">
              <a:rPr lang="en-US" smtClean="0"/>
              <a:pPr/>
              <a:t>6/24/14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94333-C5DA-634F-998D-CEE8A12C2D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C6F28-EB63-FC4B-8C33-0FD47E5A52D7}" type="datetimeFigureOut">
              <a:rPr lang="en-US" smtClean="0"/>
              <a:pPr/>
              <a:t>6/24/14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94333-C5DA-634F-998D-CEE8A12C2D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C6F28-EB63-FC4B-8C33-0FD47E5A52D7}" type="datetimeFigureOut">
              <a:rPr lang="en-US" smtClean="0"/>
              <a:pPr/>
              <a:t>6/24/14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94333-C5DA-634F-998D-CEE8A12C2D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C6F28-EB63-FC4B-8C33-0FD47E5A52D7}" type="datetimeFigureOut">
              <a:rPr lang="en-US" smtClean="0"/>
              <a:pPr/>
              <a:t>6/24/14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94333-C5DA-634F-998D-CEE8A12C2D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C6F28-EB63-FC4B-8C33-0FD47E5A52D7}" type="datetimeFigureOut">
              <a:rPr lang="en-US" smtClean="0"/>
              <a:pPr/>
              <a:t>6/24/14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94333-C5DA-634F-998D-CEE8A12C2D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8C6F28-EB63-FC4B-8C33-0FD47E5A52D7}" type="datetimeFigureOut">
              <a:rPr lang="en-US" smtClean="0"/>
              <a:pPr/>
              <a:t>6/24/14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94333-C5DA-634F-998D-CEE8A12C2D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8C6F28-EB63-FC4B-8C33-0FD47E5A52D7}" type="datetimeFigureOut">
              <a:rPr lang="en-US" smtClean="0"/>
              <a:pPr/>
              <a:t>6/24/14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94333-C5DA-634F-998D-CEE8A12C2D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8C6F28-EB63-FC4B-8C33-0FD47E5A52D7}" type="datetimeFigureOut">
              <a:rPr lang="en-US" smtClean="0"/>
              <a:pPr/>
              <a:t>6/24/14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94333-C5DA-634F-998D-CEE8A12C2D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C6F28-EB63-FC4B-8C33-0FD47E5A52D7}" type="datetimeFigureOut">
              <a:rPr lang="en-US" smtClean="0"/>
              <a:pPr/>
              <a:t>6/24/14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94333-C5DA-634F-998D-CEE8A12C2D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C6F28-EB63-FC4B-8C33-0FD47E5A52D7}" type="datetimeFigureOut">
              <a:rPr lang="en-US" smtClean="0"/>
              <a:pPr/>
              <a:t>6/24/14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94333-C5DA-634F-998D-CEE8A12C2D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C6F28-EB63-FC4B-8C33-0FD47E5A52D7}" type="datetimeFigureOut">
              <a:rPr lang="en-US" smtClean="0"/>
              <a:pPr/>
              <a:t>6/24/14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94333-C5DA-634F-998D-CEE8A12C2D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C6F28-EB63-FC4B-8C33-0FD47E5A52D7}" type="datetimeFigureOut">
              <a:rPr lang="en-US" smtClean="0"/>
              <a:pPr/>
              <a:t>6/24/14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94333-C5DA-634F-998D-CEE8A12C2D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4133"/>
            <a:ext cx="7772400" cy="4987788"/>
          </a:xfrm>
        </p:spPr>
        <p:txBody>
          <a:bodyPr>
            <a:normAutofit fontScale="90000"/>
          </a:bodyPr>
          <a:lstStyle/>
          <a:p>
            <a:r>
              <a:rPr lang="en-US" sz="4000" b="1" dirty="0"/>
              <a:t>In the spirit of Job 38 to 42, we offer our hard-working</a:t>
            </a:r>
            <a:r>
              <a:rPr lang="en-US" sz="4000" b="1" dirty="0" smtClean="0"/>
              <a:t> MCUSA executive </a:t>
            </a:r>
            <a:r>
              <a:rPr lang="en-US" sz="4000" b="1" dirty="0"/>
              <a:t>leadership</a:t>
            </a:r>
            <a:r>
              <a:rPr lang="en-US" sz="4000" b="1" dirty="0" smtClean="0"/>
              <a:t> our prayers and a </a:t>
            </a:r>
            <a:r>
              <a:rPr lang="en-US" sz="4000" b="1" dirty="0"/>
              <a:t>whirlwind</a:t>
            </a:r>
            <a:r>
              <a:rPr lang="en-US" sz="4000" b="1" dirty="0" smtClean="0"/>
              <a:t> holiday in the natural world. </a:t>
            </a:r>
            <a:r>
              <a:rPr lang="en-US" dirty="0"/>
              <a:t/>
            </a:r>
            <a:br>
              <a:rPr lang="en-US" dirty="0"/>
            </a:br>
            <a:r>
              <a:rPr lang="en-US" b="1" dirty="0" smtClean="0"/>
              <a:t>	</a:t>
            </a:r>
            <a:r>
              <a:rPr lang="en-US" dirty="0" smtClean="0"/>
              <a:t/>
            </a:r>
            <a:br>
              <a:rPr lang="en-US" dirty="0" smtClean="0"/>
            </a:br>
            <a:r>
              <a:rPr lang="en-US" b="1" dirty="0" smtClean="0"/>
              <a:t>	</a:t>
            </a:r>
            <a:r>
              <a:rPr lang="en-US" dirty="0" smtClean="0"/>
              <a:t/>
            </a:r>
            <a:br>
              <a:rPr lang="en-US" dirty="0" smtClean="0"/>
            </a:br>
            <a:endParaRPr lang="en-US" dirty="0"/>
          </a:p>
        </p:txBody>
      </p:sp>
      <p:pic>
        <p:nvPicPr>
          <p:cNvPr id="4" name="Picture 3" descr="Snapshot 2014-06-13 14-47-57.tiff"/>
          <p:cNvPicPr>
            <a:picLocks noChangeAspect="1"/>
          </p:cNvPicPr>
          <p:nvPr/>
        </p:nvPicPr>
        <p:blipFill>
          <a:blip r:embed="rId2"/>
          <a:stretch>
            <a:fillRect/>
          </a:stretch>
        </p:blipFill>
        <p:spPr>
          <a:xfrm>
            <a:off x="2915376" y="3534506"/>
            <a:ext cx="3622741" cy="30400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here.</a:t>
            </a:r>
            <a:endParaRPr lang="en-US" dirty="0"/>
          </a:p>
        </p:txBody>
      </p:sp>
      <p:pic>
        <p:nvPicPr>
          <p:cNvPr id="4" name="Content Placeholder 3" descr="You are here.tiff"/>
          <p:cNvPicPr>
            <a:picLocks noGrp="1" noChangeAspect="1"/>
          </p:cNvPicPr>
          <p:nvPr>
            <p:ph idx="1"/>
          </p:nvPr>
        </p:nvPicPr>
        <p:blipFill>
          <a:blip r:embed="rId2"/>
          <a:srcRect l="-29124" r="-29124"/>
          <a:stretch>
            <a:fillRect/>
          </a:stretch>
        </p:blipFill>
        <p:spPr>
          <a:xfrm>
            <a:off x="-1143000" y="1600200"/>
            <a:ext cx="8229600" cy="4525963"/>
          </a:xfrm>
        </p:spPr>
      </p:pic>
      <p:sp>
        <p:nvSpPr>
          <p:cNvPr id="5" name="TextBox 4"/>
          <p:cNvSpPr txBox="1"/>
          <p:nvPr/>
        </p:nvSpPr>
        <p:spPr>
          <a:xfrm>
            <a:off x="5926807" y="1600200"/>
            <a:ext cx="2548699" cy="3046988"/>
          </a:xfrm>
          <a:prstGeom prst="rect">
            <a:avLst/>
          </a:prstGeom>
          <a:noFill/>
        </p:spPr>
        <p:txBody>
          <a:bodyPr wrap="square" rtlCol="0">
            <a:spAutoFit/>
          </a:bodyPr>
          <a:lstStyle/>
          <a:p>
            <a:r>
              <a:rPr lang="en-US" dirty="0" smtClean="0"/>
              <a:t>Right now, you are in the </a:t>
            </a:r>
            <a:r>
              <a:rPr lang="en-US" sz="2400" dirty="0" err="1" smtClean="0"/>
              <a:t>Desplaines</a:t>
            </a:r>
            <a:r>
              <a:rPr lang="en-US" sz="2400" dirty="0" smtClean="0"/>
              <a:t> River Watershed. </a:t>
            </a:r>
            <a:r>
              <a:rPr lang="en-US" dirty="0" smtClean="0"/>
              <a:t>A watershed is an area of land that drains into a given river.  Everyone lives in a watershed and everyone contributes to the health of the watershed.  </a:t>
            </a:r>
            <a:endParaRPr lang="en-US" dirty="0"/>
          </a:p>
        </p:txBody>
      </p:sp>
      <p:sp>
        <p:nvSpPr>
          <p:cNvPr id="6" name="TextBox 5"/>
          <p:cNvSpPr txBox="1"/>
          <p:nvPr/>
        </p:nvSpPr>
        <p:spPr>
          <a:xfrm>
            <a:off x="457200" y="1613492"/>
            <a:ext cx="1564480" cy="369332"/>
          </a:xfrm>
          <a:prstGeom prst="rect">
            <a:avLst/>
          </a:prstGeom>
          <a:noFill/>
        </p:spPr>
        <p:txBody>
          <a:bodyPr wrap="square" rtlCol="0">
            <a:spAutoFit/>
          </a:bodyPr>
          <a:lstStyle/>
          <a:p>
            <a:r>
              <a:rPr lang="en-US" dirty="0" smtClean="0">
                <a:solidFill>
                  <a:srgbClr val="FFFFFF"/>
                </a:solidFill>
              </a:rPr>
              <a:t>O’Hare Airport</a:t>
            </a:r>
            <a:endParaRPr lang="en-US"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332"/>
            <a:ext cx="8229600" cy="1388535"/>
          </a:xfrm>
        </p:spPr>
        <p:txBody>
          <a:bodyPr>
            <a:normAutofit fontScale="90000"/>
          </a:bodyPr>
          <a:lstStyle/>
          <a:p>
            <a:r>
              <a:rPr lang="en-US" sz="2667" dirty="0" smtClean="0"/>
              <a:t>The </a:t>
            </a:r>
            <a:r>
              <a:rPr lang="en-US" sz="2667" dirty="0" err="1" smtClean="0"/>
              <a:t>Desplaines</a:t>
            </a:r>
            <a:r>
              <a:rPr lang="en-US" sz="2667" dirty="0" smtClean="0"/>
              <a:t> River runs through a strip of forest preserve known as the Schiller Woods, about 2 miles west of you.</a:t>
            </a:r>
            <a:r>
              <a:rPr lang="en-US" dirty="0" smtClean="0"/>
              <a:t/>
            </a:r>
            <a:br>
              <a:rPr lang="en-US" dirty="0" smtClean="0"/>
            </a:br>
            <a:endParaRPr lang="en-US" dirty="0"/>
          </a:p>
        </p:txBody>
      </p:sp>
      <p:pic>
        <p:nvPicPr>
          <p:cNvPr id="4" name="Content Placeholder 3" descr="DesplainesRiver.jpg"/>
          <p:cNvPicPr>
            <a:picLocks noGrp="1" noChangeAspect="1"/>
          </p:cNvPicPr>
          <p:nvPr>
            <p:ph idx="1"/>
          </p:nvPr>
        </p:nvPicPr>
        <p:blipFill>
          <a:blip r:embed="rId2"/>
          <a:srcRect l="-25997" r="-25997"/>
          <a:stretch>
            <a:fillRect/>
          </a:stretch>
        </p:blipFill>
        <p:spPr>
          <a:xfrm>
            <a:off x="457200" y="2065338"/>
            <a:ext cx="8229600" cy="4060825"/>
          </a:xfr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r>
              <a:rPr lang="en-US" dirty="0" smtClean="0"/>
              <a:t>Red maples and sycamores grow along the river.</a:t>
            </a:r>
            <a:br>
              <a:rPr lang="en-US" dirty="0" smtClean="0"/>
            </a:br>
            <a:r>
              <a:rPr lang="en-US" dirty="0" smtClean="0"/>
              <a:t> </a:t>
            </a:r>
            <a:br>
              <a:rPr lang="en-US" dirty="0" smtClean="0"/>
            </a:br>
            <a:endParaRPr lang="en-US" dirty="0"/>
          </a:p>
        </p:txBody>
      </p:sp>
      <p:pic>
        <p:nvPicPr>
          <p:cNvPr id="4" name="Content Placeholder 3" descr="sycamore.jpg"/>
          <p:cNvPicPr>
            <a:picLocks noGrp="1" noChangeAspect="1"/>
          </p:cNvPicPr>
          <p:nvPr>
            <p:ph idx="1"/>
          </p:nvPr>
        </p:nvPicPr>
        <p:blipFill>
          <a:blip r:embed="rId2"/>
          <a:srcRect l="-10800" r="-10800"/>
          <a:stretch>
            <a:fillRect/>
          </a:stretch>
        </p:blipFill>
        <p:spPr>
          <a:xfrm>
            <a:off x="-296333" y="1600200"/>
            <a:ext cx="8229600" cy="4525963"/>
          </a:xfrm>
        </p:spPr>
      </p:pic>
      <p:pic>
        <p:nvPicPr>
          <p:cNvPr id="5" name="Picture 4" descr="red maple leaf.jpg"/>
          <p:cNvPicPr>
            <a:picLocks noChangeAspect="1"/>
          </p:cNvPicPr>
          <p:nvPr/>
        </p:nvPicPr>
        <p:blipFill>
          <a:blip r:embed="rId3"/>
          <a:stretch>
            <a:fillRect/>
          </a:stretch>
        </p:blipFill>
        <p:spPr>
          <a:xfrm>
            <a:off x="4813300" y="3727104"/>
            <a:ext cx="3873500" cy="29086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is a good place to fish for Northern Pike.</a:t>
            </a:r>
            <a:endParaRPr lang="en-US" dirty="0"/>
          </a:p>
        </p:txBody>
      </p:sp>
      <p:pic>
        <p:nvPicPr>
          <p:cNvPr id="6" name="Content Placeholder 5" descr="Northern Pike.jpg"/>
          <p:cNvPicPr>
            <a:picLocks noGrp="1" noChangeAspect="1"/>
          </p:cNvPicPr>
          <p:nvPr>
            <p:ph idx="1"/>
          </p:nvPr>
        </p:nvPicPr>
        <p:blipFill>
          <a:blip r:embed="rId2"/>
          <a:srcRect l="-10610" r="-10610"/>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7667"/>
            <a:ext cx="4936067" cy="1380065"/>
          </a:xfrm>
        </p:spPr>
        <p:txBody>
          <a:bodyPr>
            <a:normAutofit fontScale="90000"/>
          </a:bodyPr>
          <a:lstStyle/>
          <a:p>
            <a:pPr algn="l"/>
            <a:r>
              <a:rPr lang="en-US" sz="4000" dirty="0" smtClean="0"/>
              <a:t>You can see Cooper’s Hawks and Great-</a:t>
            </a:r>
            <a:br>
              <a:rPr lang="en-US" sz="4000" dirty="0" smtClean="0"/>
            </a:br>
            <a:r>
              <a:rPr lang="en-US" sz="4000" dirty="0" smtClean="0"/>
              <a:t>Horned Owls along the </a:t>
            </a:r>
            <a:r>
              <a:rPr lang="en-US" sz="4000" dirty="0" err="1" smtClean="0"/>
              <a:t>Desplaines</a:t>
            </a:r>
            <a:r>
              <a:rPr lang="en-US" sz="4000" dirty="0" smtClean="0"/>
              <a:t> River.</a:t>
            </a:r>
            <a:br>
              <a:rPr lang="en-US" sz="4000" dirty="0" smtClean="0"/>
            </a:br>
            <a:r>
              <a:rPr lang="en-US" sz="4000" dirty="0" smtClean="0"/>
              <a:t>Also many deer.</a:t>
            </a:r>
            <a:r>
              <a:rPr lang="en-US" dirty="0" smtClean="0"/>
              <a:t/>
            </a:r>
            <a:br>
              <a:rPr lang="en-US" dirty="0" smtClean="0"/>
            </a:br>
            <a:endParaRPr lang="en-US" dirty="0"/>
          </a:p>
        </p:txBody>
      </p:sp>
      <p:pic>
        <p:nvPicPr>
          <p:cNvPr id="4" name="Picture 3" descr="coopershawk.jpg"/>
          <p:cNvPicPr>
            <a:picLocks noChangeAspect="1"/>
          </p:cNvPicPr>
          <p:nvPr/>
        </p:nvPicPr>
        <p:blipFill>
          <a:blip r:embed="rId2"/>
          <a:stretch>
            <a:fillRect/>
          </a:stretch>
        </p:blipFill>
        <p:spPr>
          <a:xfrm>
            <a:off x="5119528" y="2743200"/>
            <a:ext cx="3084671" cy="3643312"/>
          </a:xfrm>
          <a:prstGeom prst="rect">
            <a:avLst/>
          </a:prstGeom>
        </p:spPr>
      </p:pic>
      <p:pic>
        <p:nvPicPr>
          <p:cNvPr id="5" name="Picture 4" descr="fawn.jpg"/>
          <p:cNvPicPr>
            <a:picLocks noChangeAspect="1"/>
          </p:cNvPicPr>
          <p:nvPr/>
        </p:nvPicPr>
        <p:blipFill>
          <a:blip r:embed="rId3"/>
          <a:stretch>
            <a:fillRect/>
          </a:stretch>
        </p:blipFill>
        <p:spPr>
          <a:xfrm>
            <a:off x="457200" y="3418141"/>
            <a:ext cx="4400550" cy="2968371"/>
          </a:xfrm>
          <a:prstGeom prst="rect">
            <a:avLst/>
          </a:prstGeom>
        </p:spPr>
      </p:pic>
      <p:pic>
        <p:nvPicPr>
          <p:cNvPr id="6" name="Picture 5" descr="Great_horned_owl.jpg"/>
          <p:cNvPicPr>
            <a:picLocks noChangeAspect="1"/>
          </p:cNvPicPr>
          <p:nvPr/>
        </p:nvPicPr>
        <p:blipFill>
          <a:blip r:embed="rId4"/>
          <a:stretch>
            <a:fillRect/>
          </a:stretch>
        </p:blipFill>
        <p:spPr>
          <a:xfrm>
            <a:off x="5110479" y="397932"/>
            <a:ext cx="3093720" cy="2209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Schiller Park Pump.jpg"/>
          <p:cNvPicPr>
            <a:picLocks noGrp="1" noChangeAspect="1"/>
          </p:cNvPicPr>
          <p:nvPr>
            <p:ph idx="1"/>
          </p:nvPr>
        </p:nvPicPr>
        <p:blipFill>
          <a:blip r:embed="rId2"/>
          <a:srcRect l="-5559" r="-5559"/>
          <a:stretch>
            <a:fillRect/>
          </a:stretch>
        </p:blipFill>
        <p:spPr>
          <a:xfrm>
            <a:off x="440153" y="1845734"/>
            <a:ext cx="8229600" cy="4525963"/>
          </a:xfrm>
        </p:spPr>
      </p:pic>
      <p:sp>
        <p:nvSpPr>
          <p:cNvPr id="4" name="TextBox 3"/>
          <p:cNvSpPr txBox="1"/>
          <p:nvPr/>
        </p:nvSpPr>
        <p:spPr>
          <a:xfrm>
            <a:off x="647974" y="274638"/>
            <a:ext cx="7547759" cy="1477328"/>
          </a:xfrm>
          <a:prstGeom prst="rect">
            <a:avLst/>
          </a:prstGeom>
          <a:noFill/>
        </p:spPr>
        <p:txBody>
          <a:bodyPr wrap="square" rtlCol="0">
            <a:spAutoFit/>
          </a:bodyPr>
          <a:lstStyle/>
          <a:p>
            <a:r>
              <a:rPr lang="en-US" b="1" dirty="0" smtClean="0"/>
              <a:t>Fun Fact:</a:t>
            </a:r>
            <a:r>
              <a:rPr lang="en-US" dirty="0" smtClean="0"/>
              <a:t> Two miles directly east of you, in Schiller Park, is an outdoor hand pump that draws water from an aquifer that has a unique mineral content and taste. The pump is in constant use, as people fill large containers to take home. It is particularly popular among Polish people, who say it tastes like the water of their homeland. Some even say it is a fountain of youth.</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Lastly, we send you a virtual bouquet of wildflowers native to this region.</a:t>
            </a:r>
            <a:endParaRPr lang="en-US" dirty="0"/>
          </a:p>
        </p:txBody>
      </p:sp>
      <p:pic>
        <p:nvPicPr>
          <p:cNvPr id="4" name="Content Placeholder 3" descr="butterflyweed.jpeg"/>
          <p:cNvPicPr>
            <a:picLocks noGrp="1" noChangeAspect="1"/>
          </p:cNvPicPr>
          <p:nvPr>
            <p:ph idx="1"/>
          </p:nvPr>
        </p:nvPicPr>
        <p:blipFill>
          <a:blip r:embed="rId2"/>
          <a:srcRect l="-39709" r="-39709"/>
          <a:stretch>
            <a:fillRect/>
          </a:stretch>
        </p:blipFill>
        <p:spPr>
          <a:xfrm>
            <a:off x="-364067" y="1600201"/>
            <a:ext cx="5265096" cy="2895600"/>
          </a:xfrm>
        </p:spPr>
      </p:pic>
      <p:pic>
        <p:nvPicPr>
          <p:cNvPr id="5" name="Picture 4" descr="liatris.jpg"/>
          <p:cNvPicPr>
            <a:picLocks noChangeAspect="1"/>
          </p:cNvPicPr>
          <p:nvPr/>
        </p:nvPicPr>
        <p:blipFill>
          <a:blip r:embed="rId3"/>
          <a:stretch>
            <a:fillRect/>
          </a:stretch>
        </p:blipFill>
        <p:spPr>
          <a:xfrm>
            <a:off x="4072465" y="1600201"/>
            <a:ext cx="3827463" cy="3827463"/>
          </a:xfrm>
          <a:prstGeom prst="rect">
            <a:avLst/>
          </a:prstGeom>
        </p:spPr>
      </p:pic>
      <p:pic>
        <p:nvPicPr>
          <p:cNvPr id="6" name="Picture 5" descr="fleabane.jpeg"/>
          <p:cNvPicPr>
            <a:picLocks noChangeAspect="1"/>
          </p:cNvPicPr>
          <p:nvPr/>
        </p:nvPicPr>
        <p:blipFill>
          <a:blip r:embed="rId4"/>
          <a:stretch>
            <a:fillRect/>
          </a:stretch>
        </p:blipFill>
        <p:spPr>
          <a:xfrm>
            <a:off x="1871134" y="4121150"/>
            <a:ext cx="2855384" cy="1900128"/>
          </a:xfrm>
          <a:prstGeom prst="rect">
            <a:avLst/>
          </a:prstGeom>
        </p:spPr>
      </p:pic>
      <p:pic>
        <p:nvPicPr>
          <p:cNvPr id="7" name="Picture 6" descr="blackeyedsusan.jpg"/>
          <p:cNvPicPr>
            <a:picLocks noChangeAspect="1"/>
          </p:cNvPicPr>
          <p:nvPr/>
        </p:nvPicPr>
        <p:blipFill>
          <a:blip r:embed="rId5"/>
          <a:stretch>
            <a:fillRect/>
          </a:stretch>
        </p:blipFill>
        <p:spPr>
          <a:xfrm>
            <a:off x="6328305" y="4121150"/>
            <a:ext cx="2209800" cy="2273300"/>
          </a:xfrm>
          <a:prstGeom prst="rect">
            <a:avLst/>
          </a:prstGeom>
        </p:spPr>
      </p:pic>
      <p:sp>
        <p:nvSpPr>
          <p:cNvPr id="8" name="TextBox 7"/>
          <p:cNvSpPr txBox="1"/>
          <p:nvPr/>
        </p:nvSpPr>
        <p:spPr>
          <a:xfrm>
            <a:off x="1011767" y="1784867"/>
            <a:ext cx="1718733" cy="369332"/>
          </a:xfrm>
          <a:prstGeom prst="rect">
            <a:avLst/>
          </a:prstGeom>
          <a:noFill/>
        </p:spPr>
        <p:txBody>
          <a:bodyPr wrap="square" rtlCol="0">
            <a:spAutoFit/>
          </a:bodyPr>
          <a:lstStyle/>
          <a:p>
            <a:r>
              <a:rPr lang="en-US" dirty="0" smtClean="0">
                <a:solidFill>
                  <a:schemeClr val="bg1"/>
                </a:solidFill>
              </a:rPr>
              <a:t>Butterfly Weed</a:t>
            </a:r>
            <a:endParaRPr lang="en-US" dirty="0">
              <a:solidFill>
                <a:schemeClr val="bg1"/>
              </a:solidFill>
            </a:endParaRPr>
          </a:p>
        </p:txBody>
      </p:sp>
      <p:sp>
        <p:nvSpPr>
          <p:cNvPr id="9" name="TextBox 8"/>
          <p:cNvSpPr txBox="1"/>
          <p:nvPr/>
        </p:nvSpPr>
        <p:spPr>
          <a:xfrm>
            <a:off x="6079067" y="1784867"/>
            <a:ext cx="1659466" cy="369332"/>
          </a:xfrm>
          <a:prstGeom prst="rect">
            <a:avLst/>
          </a:prstGeom>
          <a:noFill/>
        </p:spPr>
        <p:txBody>
          <a:bodyPr wrap="square" rtlCol="0">
            <a:spAutoFit/>
          </a:bodyPr>
          <a:lstStyle/>
          <a:p>
            <a:r>
              <a:rPr lang="en-US" dirty="0" smtClean="0">
                <a:solidFill>
                  <a:srgbClr val="FFFFFF"/>
                </a:solidFill>
              </a:rPr>
              <a:t>Blazing Star</a:t>
            </a:r>
            <a:endParaRPr lang="en-US" dirty="0">
              <a:solidFill>
                <a:srgbClr val="FFFFFF"/>
              </a:solidFill>
            </a:endParaRPr>
          </a:p>
        </p:txBody>
      </p:sp>
      <p:sp>
        <p:nvSpPr>
          <p:cNvPr id="10" name="TextBox 9"/>
          <p:cNvSpPr txBox="1"/>
          <p:nvPr/>
        </p:nvSpPr>
        <p:spPr>
          <a:xfrm>
            <a:off x="6540499" y="5882778"/>
            <a:ext cx="2146301" cy="369332"/>
          </a:xfrm>
          <a:prstGeom prst="rect">
            <a:avLst/>
          </a:prstGeom>
          <a:noFill/>
        </p:spPr>
        <p:txBody>
          <a:bodyPr wrap="square" rtlCol="0">
            <a:spAutoFit/>
          </a:bodyPr>
          <a:lstStyle/>
          <a:p>
            <a:r>
              <a:rPr lang="en-US" dirty="0" smtClean="0">
                <a:solidFill>
                  <a:srgbClr val="FFFFFF"/>
                </a:solidFill>
              </a:rPr>
              <a:t>Black-eyed Susan</a:t>
            </a:r>
            <a:endParaRPr lang="en-US" dirty="0">
              <a:solidFill>
                <a:srgbClr val="FFFFFF"/>
              </a:solidFill>
            </a:endParaRPr>
          </a:p>
        </p:txBody>
      </p:sp>
      <p:sp>
        <p:nvSpPr>
          <p:cNvPr id="11" name="TextBox 10"/>
          <p:cNvSpPr txBox="1"/>
          <p:nvPr/>
        </p:nvSpPr>
        <p:spPr>
          <a:xfrm>
            <a:off x="3293531" y="5651946"/>
            <a:ext cx="1557867" cy="369332"/>
          </a:xfrm>
          <a:prstGeom prst="rect">
            <a:avLst/>
          </a:prstGeom>
          <a:noFill/>
        </p:spPr>
        <p:txBody>
          <a:bodyPr wrap="square" rtlCol="0">
            <a:spAutoFit/>
          </a:bodyPr>
          <a:lstStyle/>
          <a:p>
            <a:r>
              <a:rPr lang="en-US" dirty="0" smtClean="0">
                <a:solidFill>
                  <a:srgbClr val="FFFFFF"/>
                </a:solidFill>
              </a:rPr>
              <a:t>Flea Bane</a:t>
            </a:r>
            <a:endParaRPr lang="en-US"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Brought to you by</a:t>
            </a:r>
            <a:r>
              <a:rPr lang="en-US" sz="3600" dirty="0" smtClean="0"/>
              <a:t> </a:t>
            </a:r>
            <a:br>
              <a:rPr lang="en-US" sz="3600" dirty="0" smtClean="0"/>
            </a:br>
            <a:r>
              <a:rPr lang="en-US" sz="3600" dirty="0" smtClean="0"/>
              <a:t>Mennonite </a:t>
            </a:r>
            <a:r>
              <a:rPr lang="en-US" sz="3600" dirty="0" smtClean="0"/>
              <a:t>Creation Care Network</a:t>
            </a:r>
            <a:r>
              <a:rPr lang="en-US" sz="3600" dirty="0" smtClean="0"/>
              <a:t>.</a:t>
            </a:r>
            <a:endParaRPr lang="en-US" sz="3600" dirty="0"/>
          </a:p>
        </p:txBody>
      </p:sp>
      <p:pic>
        <p:nvPicPr>
          <p:cNvPr id="5" name="Picture 4" descr="ECS ad flyer1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46667" y="1073728"/>
            <a:ext cx="7485529" cy="57842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TotalTime>
  <Words>265</Words>
  <Application>Microsoft Macintosh PowerPoint</Application>
  <PresentationFormat>On-screen Show (4:3)</PresentationFormat>
  <Paragraphs>15</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In the spirit of Job 38 to 42, we offer our hard-working MCUSA executive leadership our prayers and a whirlwind holiday in the natural world.      </vt:lpstr>
      <vt:lpstr>You are here.</vt:lpstr>
      <vt:lpstr>The Desplaines River runs through a strip of forest preserve known as the Schiller Woods, about 2 miles west of you. </vt:lpstr>
      <vt:lpstr>Red maples and sycamores grow along the river.   </vt:lpstr>
      <vt:lpstr>It is a good place to fish for Northern Pike.</vt:lpstr>
      <vt:lpstr>You can see Cooper’s Hawks and Great- Horned Owls along the Desplaines River. Also many deer. </vt:lpstr>
      <vt:lpstr>Slide 7</vt:lpstr>
      <vt:lpstr>Lastly, we send you a virtual bouquet of wildflowers native to this region.</vt:lpstr>
      <vt:lpstr>Brought to you by  Mennonite Creation Care Network.</vt:lpstr>
    </vt:vector>
  </TitlesOfParts>
  <Company>Merry Lea ELC of Goshen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spirit of Job 38 to 42, we offer our hard-working Executive leadership a whirlwind holiday in the natural world.      </dc:title>
  <dc:creator>Jennifer Schrock</dc:creator>
  <cp:lastModifiedBy>Jennifer Schrock</cp:lastModifiedBy>
  <cp:revision>4</cp:revision>
  <dcterms:created xsi:type="dcterms:W3CDTF">2014-06-24T13:23:45Z</dcterms:created>
  <dcterms:modified xsi:type="dcterms:W3CDTF">2014-06-24T13:27:42Z</dcterms:modified>
</cp:coreProperties>
</file>